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01/11/1441</a:t>
            </a:fld>
            <a:endParaRPr lang="ar-SA" dirty="0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01/11/1441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01/11/1441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01/11/1441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01/11/1441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01/11/1441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01/11/1441</a:t>
            </a:fld>
            <a:endParaRPr lang="ar-SA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01/11/1441</a:t>
            </a:fld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01/11/1441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01/11/1441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01/11/1441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dirty="0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01/11/1441</a:t>
            </a:fld>
            <a:endParaRPr lang="ar-SA" dirty="0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 dirty="0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 dirty="0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27584" y="404664"/>
            <a:ext cx="7848872" cy="6120680"/>
          </a:xfrm>
        </p:spPr>
        <p:txBody>
          <a:bodyPr>
            <a:normAutofit/>
          </a:bodyPr>
          <a:lstStyle/>
          <a:p>
            <a:pPr algn="ctr"/>
            <a:r>
              <a:rPr lang="ar-IQ" sz="40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الركام</a:t>
            </a:r>
          </a:p>
          <a:p>
            <a:pPr algn="r"/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      عمومًا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تتكون الخرسانة من ركام متدرج من حبیبات صغیرة وحبیبات كبیرة متماسكة مع بعضھا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البعض بمادة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لاحمة ھى عجینة الأسمنت. أى أن الخرسانة عبارة عن ركام وأسمنت وماء، ومع أن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الإسمنت متفاعلا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مع الماء مكونا عجینة الأسمنت المتصلبة والمسؤولة بشكل كاف عن المقاومة إلا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أنه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یصعب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عمل وتصنیع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الخرسانة من الأسمنت والماء فقط لسببین أساسین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ھما: </a:t>
            </a:r>
            <a:r>
              <a:rPr lang="ar-IQ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التكلفة العالیة والتغیر </a:t>
            </a:r>
            <a:r>
              <a:rPr lang="ar-IQ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الحجمي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العالي لعجینة الأسمنت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(الانكماش والزحف)، ولذلك یمكن التغلب على ھذه المشاكل باستخدام الركام كعنصر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أساسى متحدا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مع عجینة الأسمنت ومكونًا الخرسانة.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                ویستخدم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ركام الخرسانة كمادة مالئة نسبیًا لا یدخل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في تفاعلات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كیمیائیة معقدة مع الماء، إلا أن للركام دور اساسي فى تحدید كثیر من الخواص الھامة للخرسانة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. ویمثل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الركام من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60 -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80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من حجم الخلطة الخرسانیة ویعتبر كمالئ رخیص التكلفة نسبیًا،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1882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7498080" cy="1143000"/>
          </a:xfrm>
        </p:spPr>
        <p:txBody>
          <a:bodyPr>
            <a:noAutofit/>
          </a:bodyPr>
          <a:lstStyle/>
          <a:p>
            <a:pPr algn="r"/>
            <a:r>
              <a:rPr lang="ar-IQ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خواص </a:t>
            </a:r>
            <a:r>
              <a:rPr lang="ar-IQ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الركام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ar-IQ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إن خواص الركام </a:t>
            </a:r>
            <a:r>
              <a:rPr lang="ar-IQ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الطبيعية والتي </a:t>
            </a:r>
            <a:r>
              <a:rPr lang="ar-IQ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تؤثر على جودة الخرسانة تنحصر فى الآتي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628800"/>
            <a:ext cx="7319367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6281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7498080" cy="994122"/>
          </a:xfrm>
        </p:spPr>
        <p:txBody>
          <a:bodyPr>
            <a:normAutofit/>
          </a:bodyPr>
          <a:lstStyle/>
          <a:p>
            <a:pPr algn="ctr"/>
            <a:r>
              <a:rPr lang="ar-IQ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تصنيف </a:t>
            </a:r>
            <a:r>
              <a:rPr lang="ar-IQ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الركام </a:t>
            </a:r>
            <a:endParaRPr lang="en-US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55576" y="908720"/>
            <a:ext cx="8136904" cy="5400600"/>
          </a:xfrm>
        </p:spPr>
        <p:txBody>
          <a:bodyPr>
            <a:noAutofit/>
          </a:bodyPr>
          <a:lstStyle/>
          <a:p>
            <a:pPr marL="82296" indent="0" algn="r">
              <a:buNone/>
            </a:pPr>
            <a:r>
              <a:rPr lang="ar-IQ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1- حسب </a:t>
            </a:r>
            <a:r>
              <a:rPr lang="ar-IQ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مصادر الحصول </a:t>
            </a:r>
            <a:r>
              <a:rPr lang="ar-IQ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علیھا:</a:t>
            </a:r>
          </a:p>
          <a:p>
            <a:pPr marL="82296" indent="0" algn="r">
              <a:buNone/>
            </a:pPr>
            <a:r>
              <a:rPr lang="ar-IQ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أ) الركام من المصادر الطبیعیة</a:t>
            </a:r>
          </a:p>
          <a:p>
            <a:pPr marL="82296" indent="0" algn="r">
              <a:buNone/>
            </a:pP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و ھو </a:t>
            </a:r>
            <a:r>
              <a:rPr lang="ar-IQ" sz="2000" dirty="0">
                <a:latin typeface="Times New Roman" pitchFamily="18" charset="0"/>
                <a:cs typeface="Times New Roman" pitchFamily="18" charset="0"/>
              </a:rPr>
              <a:t>الركام المستخرج من المصادر الطبیعیة مع بعض التغییرات التي تجرى 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علیه أثناء </a:t>
            </a:r>
            <a:r>
              <a:rPr lang="ar-IQ" sz="2000" dirty="0">
                <a:latin typeface="Times New Roman" pitchFamily="18" charset="0"/>
                <a:cs typeface="Times New Roman" pitchFamily="18" charset="0"/>
              </a:rPr>
              <a:t>خطوات الانتاج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، إلا </a:t>
            </a:r>
            <a:r>
              <a:rPr lang="ar-IQ" sz="2000" dirty="0">
                <a:latin typeface="Times New Roman" pitchFamily="18" charset="0"/>
                <a:cs typeface="Times New Roman" pitchFamily="18" charset="0"/>
              </a:rPr>
              <a:t>فى بعض الحالات التى یتم فیھا تغییر مقاس الركام المستخدم أو 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غسیلھا </a:t>
            </a:r>
            <a:r>
              <a:rPr lang="ar-IQ" sz="2000" dirty="0">
                <a:latin typeface="Times New Roman" pitchFamily="18" charset="0"/>
                <a:cs typeface="Times New Roman" pitchFamily="18" charset="0"/>
              </a:rPr>
              <a:t>أو تكسیره ولكن بدون أى 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تدخل فى </a:t>
            </a:r>
            <a:r>
              <a:rPr lang="ar-IQ" sz="2000" dirty="0">
                <a:latin typeface="Times New Roman" pitchFamily="18" charset="0"/>
                <a:cs typeface="Times New Roman" pitchFamily="18" charset="0"/>
              </a:rPr>
              <a:t>طبیعة 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تكوینه. </a:t>
            </a:r>
            <a:r>
              <a:rPr lang="ar-IQ" sz="2000" dirty="0">
                <a:latin typeface="Times New Roman" pitchFamily="18" charset="0"/>
                <a:cs typeface="Times New Roman" pitchFamily="18" charset="0"/>
              </a:rPr>
              <a:t>ویتكون ركام الخرسانة غالبًا من الرمل والحصى والصخر المكسر مثل الحجر 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الجیري و الدلومیت  و الجرانیت و أحیانًا </a:t>
            </a:r>
            <a:r>
              <a:rPr lang="ar-IQ" sz="2000" dirty="0">
                <a:latin typeface="Times New Roman" pitchFamily="18" charset="0"/>
                <a:cs typeface="Times New Roman" pitchFamily="18" charset="0"/>
              </a:rPr>
              <a:t>حبیبات خام الحدید والحجر الخفاف وكلھا جمیعا من الركام الطبیعى.</a:t>
            </a:r>
          </a:p>
          <a:p>
            <a:pPr marL="82296" indent="0" algn="r">
              <a:buNone/>
            </a:pPr>
            <a:r>
              <a:rPr lang="ar-IQ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ب) </a:t>
            </a:r>
            <a:r>
              <a:rPr lang="ar-IQ" sz="2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الركام الصناعي</a:t>
            </a:r>
          </a:p>
          <a:p>
            <a:pPr marL="82296" indent="0" algn="r">
              <a:buNone/>
            </a:pPr>
            <a:r>
              <a:rPr lang="ar-IQ" sz="2000" dirty="0">
                <a:latin typeface="Times New Roman" pitchFamily="18" charset="0"/>
                <a:cs typeface="Times New Roman" pitchFamily="18" charset="0"/>
              </a:rPr>
              <a:t>ویتضمن الركام الصناعي ما یأتي:</a:t>
            </a:r>
          </a:p>
          <a:p>
            <a:pPr marL="82296" indent="0" algn="r">
              <a:buNone/>
            </a:pPr>
            <a:r>
              <a:rPr lang="ar-IQ" sz="2000" dirty="0">
                <a:latin typeface="Times New Roman" pitchFamily="18" charset="0"/>
                <a:cs typeface="Times New Roman" pitchFamily="18" charset="0"/>
              </a:rPr>
              <a:t>- الركام المنتج بواسطة التسخین الحرارى مثل الطین المحروق </a:t>
            </a:r>
            <a:r>
              <a:rPr lang="ar-IQ" sz="2000" dirty="0" err="1" smtClean="0">
                <a:latin typeface="Times New Roman" pitchFamily="18" charset="0"/>
                <a:cs typeface="Times New Roman" pitchFamily="18" charset="0"/>
              </a:rPr>
              <a:t>والفیرموكلیت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000" dirty="0">
                <a:latin typeface="Times New Roman" pitchFamily="18" charset="0"/>
                <a:cs typeface="Times New Roman" pitchFamily="18" charset="0"/>
              </a:rPr>
              <a:t>وھو یستخدم 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كركام خفیف</a:t>
            </a:r>
            <a:r>
              <a:rPr lang="ar-IQ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 algn="r">
              <a:buNone/>
            </a:pP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- الركام الناتج كمنتج ثانوي بجانب الانتا ج الرئیسي مثل ركام خبث الأفران العالیة والرماد المتطاير</a:t>
            </a:r>
            <a:endParaRPr lang="ar-IQ" sz="2000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ar-IQ" sz="2000" dirty="0">
                <a:latin typeface="Times New Roman" pitchFamily="18" charset="0"/>
                <a:cs typeface="Times New Roman" pitchFamily="18" charset="0"/>
              </a:rPr>
              <a:t>الركام الناتج من إعادة تدویر بعض المواد 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الإنشائية </a:t>
            </a:r>
            <a:r>
              <a:rPr lang="ar-IQ" sz="2000" dirty="0">
                <a:latin typeface="Times New Roman" pitchFamily="18" charset="0"/>
                <a:cs typeface="Times New Roman" pitchFamily="18" charset="0"/>
              </a:rPr>
              <a:t>مثل الخرسانات القدیمة المزالة أو من 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مخلفات عملیات </a:t>
            </a:r>
            <a:r>
              <a:rPr lang="ar-IQ" sz="2000" dirty="0">
                <a:latin typeface="Times New Roman" pitchFamily="18" charset="0"/>
                <a:cs typeface="Times New Roman" pitchFamily="18" charset="0"/>
              </a:rPr>
              <a:t>الإنشاء أو الانھاءات وركام مخلفات المواد غیر الانشائیة مثل مخلفات الزجاج 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والخبث والمطاط </a:t>
            </a:r>
            <a:r>
              <a:rPr lang="ar-IQ" sz="2000" dirty="0">
                <a:latin typeface="Times New Roman" pitchFamily="18" charset="0"/>
                <a:cs typeface="Times New Roman" pitchFamily="18" charset="0"/>
              </a:rPr>
              <a:t>وغیرھا .</a:t>
            </a:r>
          </a:p>
          <a:p>
            <a:pPr marL="82296" indent="0" algn="r">
              <a:buNone/>
            </a:pPr>
            <a:r>
              <a:rPr lang="ar-IQ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الركام </a:t>
            </a:r>
            <a:r>
              <a:rPr lang="ar-IQ" sz="2000" dirty="0">
                <a:latin typeface="Times New Roman" pitchFamily="18" charset="0"/>
                <a:cs typeface="Times New Roman" pitchFamily="18" charset="0"/>
              </a:rPr>
              <a:t>الملون للخرسانة المعماریة وأغراض الزینة مثل حبیبات الزجاج والسیرامیك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. 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866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99592" y="620688"/>
            <a:ext cx="7920880" cy="5627712"/>
          </a:xfrm>
        </p:spPr>
        <p:txBody>
          <a:bodyPr/>
          <a:lstStyle/>
          <a:p>
            <a:pPr marL="82296" indent="0" algn="r">
              <a:buNone/>
            </a:pPr>
            <a:r>
              <a:rPr lang="ar-IQ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2- حسب خواصه </a:t>
            </a:r>
            <a:r>
              <a:rPr lang="ar-IQ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الممیزة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endParaRPr lang="ar-IQ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أ) حسب </a:t>
            </a:r>
            <a:r>
              <a:rPr lang="ar-IQ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مقاس </a:t>
            </a:r>
            <a:r>
              <a:rPr lang="ar-IQ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حبیباته</a:t>
            </a:r>
            <a:endParaRPr lang="en-US" sz="28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733432"/>
            <a:ext cx="7920880" cy="4935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1519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15616" y="692696"/>
            <a:ext cx="7818072" cy="5555704"/>
          </a:xfrm>
        </p:spPr>
        <p:txBody>
          <a:bodyPr>
            <a:normAutofit/>
          </a:bodyPr>
          <a:lstStyle/>
          <a:p>
            <a:pPr marL="82296" indent="0" algn="r">
              <a:buNone/>
            </a:pPr>
            <a:r>
              <a:rPr lang="ar-IQ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ب) </a:t>
            </a:r>
            <a:r>
              <a:rPr lang="ar-IQ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شكل حبیبات الركام</a:t>
            </a:r>
          </a:p>
          <a:p>
            <a:pPr marL="82296" indent="0" algn="r">
              <a:buNone/>
            </a:pPr>
            <a:r>
              <a:rPr lang="ar-IQ" sz="2800" dirty="0">
                <a:latin typeface="Times New Roman" pitchFamily="18" charset="0"/>
                <a:cs typeface="Times New Roman" pitchFamily="18" charset="0"/>
              </a:rPr>
              <a:t>یتم تقسیم شكل حبیبات الركام إلى الأشكال الآتیة</a:t>
            </a:r>
          </a:p>
          <a:p>
            <a:pPr marL="82296" indent="0" algn="r">
              <a:buNone/>
            </a:pPr>
            <a:r>
              <a:rPr lang="ar-IQ" sz="2800" dirty="0">
                <a:latin typeface="Times New Roman" pitchFamily="18" charset="0"/>
                <a:cs typeface="Times New Roman" pitchFamily="18" charset="0"/>
              </a:rPr>
              <a:t>- حبیبات </a:t>
            </a:r>
            <a:r>
              <a:rPr lang="ar-IQ" sz="2800" dirty="0" smtClean="0">
                <a:latin typeface="Times New Roman" pitchFamily="18" charset="0"/>
                <a:cs typeface="Times New Roman" pitchFamily="18" charset="0"/>
              </a:rPr>
              <a:t>مستدیرة, </a:t>
            </a:r>
            <a:r>
              <a:rPr lang="ar-IQ" sz="2800" dirty="0">
                <a:latin typeface="Times New Roman" pitchFamily="18" charset="0"/>
                <a:cs typeface="Times New Roman" pitchFamily="18" charset="0"/>
              </a:rPr>
              <a:t>حبیبات غیر </a:t>
            </a:r>
            <a:r>
              <a:rPr lang="ar-IQ" sz="2800" dirty="0" smtClean="0">
                <a:latin typeface="Times New Roman" pitchFamily="18" charset="0"/>
                <a:cs typeface="Times New Roman" pitchFamily="18" charset="0"/>
              </a:rPr>
              <a:t>منتظمة, </a:t>
            </a:r>
            <a:r>
              <a:rPr lang="ar-IQ" sz="2800" dirty="0">
                <a:latin typeface="Times New Roman" pitchFamily="18" charset="0"/>
                <a:cs typeface="Times New Roman" pitchFamily="18" charset="0"/>
              </a:rPr>
              <a:t>حبیبات </a:t>
            </a:r>
            <a:r>
              <a:rPr lang="ar-IQ" sz="2800" dirty="0" smtClean="0">
                <a:latin typeface="Times New Roman" pitchFamily="18" charset="0"/>
                <a:cs typeface="Times New Roman" pitchFamily="18" charset="0"/>
              </a:rPr>
              <a:t>زاویة, </a:t>
            </a:r>
            <a:r>
              <a:rPr lang="ar-IQ" sz="2800" dirty="0">
                <a:latin typeface="Times New Roman" pitchFamily="18" charset="0"/>
                <a:cs typeface="Times New Roman" pitchFamily="18" charset="0"/>
              </a:rPr>
              <a:t>حبیبات </a:t>
            </a:r>
            <a:r>
              <a:rPr lang="ar-IQ" sz="2800" dirty="0" smtClean="0">
                <a:latin typeface="Times New Roman" pitchFamily="18" charset="0"/>
                <a:cs typeface="Times New Roman" pitchFamily="18" charset="0"/>
              </a:rPr>
              <a:t>مفلطحة, </a:t>
            </a:r>
            <a:r>
              <a:rPr lang="ar-IQ" sz="2800" dirty="0">
                <a:latin typeface="Times New Roman" pitchFamily="18" charset="0"/>
                <a:cs typeface="Times New Roman" pitchFamily="18" charset="0"/>
              </a:rPr>
              <a:t>حبیبات </a:t>
            </a:r>
            <a:r>
              <a:rPr lang="ar-IQ" sz="2800" dirty="0" smtClean="0">
                <a:latin typeface="Times New Roman" pitchFamily="18" charset="0"/>
                <a:cs typeface="Times New Roman" pitchFamily="18" charset="0"/>
              </a:rPr>
              <a:t>عصویة</a:t>
            </a:r>
            <a:r>
              <a:rPr lang="ar-IQ" sz="28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ar-IQ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800" dirty="0">
                <a:latin typeface="Times New Roman" pitchFamily="18" charset="0"/>
                <a:cs typeface="Times New Roman" pitchFamily="18" charset="0"/>
              </a:rPr>
              <a:t>حبیبات مفلطحة ومستطیلة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212976"/>
            <a:ext cx="7776864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3457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15616" y="620688"/>
            <a:ext cx="7560840" cy="5832648"/>
          </a:xfrm>
        </p:spPr>
        <p:txBody>
          <a:bodyPr>
            <a:noAutofit/>
          </a:bodyPr>
          <a:lstStyle/>
          <a:p>
            <a:pPr marL="82296" indent="0" algn="r">
              <a:buNone/>
            </a:pPr>
            <a:r>
              <a:rPr lang="ar-IQ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ج) نسیج </a:t>
            </a:r>
            <a:r>
              <a:rPr lang="ar-IQ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سطح </a:t>
            </a:r>
            <a:r>
              <a:rPr lang="ar-IQ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الحبیبات</a:t>
            </a:r>
            <a:endParaRPr lang="ar-IQ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sz="2500" dirty="0">
                <a:latin typeface="Times New Roman" pitchFamily="18" charset="0"/>
                <a:cs typeface="Times New Roman" pitchFamily="18" charset="0"/>
              </a:rPr>
              <a:t>یمكن تصنیف نسیج سطح حبیبات الركام إلى الآتى:</a:t>
            </a:r>
          </a:p>
          <a:p>
            <a:pPr marL="82296" indent="0" algn="r">
              <a:buNone/>
            </a:pPr>
            <a:r>
              <a:rPr lang="ar-IQ" sz="2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زجاجى  2. ناعم 3 . حبیبي 4. خشن  5. بلوري  6. معشش ومسامي </a:t>
            </a:r>
          </a:p>
          <a:p>
            <a:pPr marL="82296" indent="0" algn="r">
              <a:buNone/>
            </a:pPr>
            <a:r>
              <a:rPr lang="ar-IQ" sz="2500" dirty="0" smtClean="0">
                <a:latin typeface="Times New Roman" pitchFamily="18" charset="0"/>
                <a:cs typeface="Times New Roman" pitchFamily="18" charset="0"/>
              </a:rPr>
              <a:t>       كما </a:t>
            </a:r>
            <a:r>
              <a:rPr lang="ar-IQ" sz="2500" dirty="0">
                <a:latin typeface="Times New Roman" pitchFamily="18" charset="0"/>
                <a:cs typeface="Times New Roman" pitchFamily="18" charset="0"/>
              </a:rPr>
              <a:t>أن لمقاس وشكل حبیبات الركام تأثیر على خواص الخرسانة، </a:t>
            </a:r>
            <a:r>
              <a:rPr lang="ar-IQ" sz="2500" dirty="0" smtClean="0">
                <a:latin typeface="Times New Roman" pitchFamily="18" charset="0"/>
                <a:cs typeface="Times New Roman" pitchFamily="18" charset="0"/>
              </a:rPr>
              <a:t>فإنها </a:t>
            </a:r>
            <a:r>
              <a:rPr lang="ar-IQ" sz="2500" dirty="0">
                <a:latin typeface="Times New Roman" pitchFamily="18" charset="0"/>
                <a:cs typeface="Times New Roman" pitchFamily="18" charset="0"/>
              </a:rPr>
              <a:t>أیضا تؤثر حالة نسیج </a:t>
            </a:r>
            <a:r>
              <a:rPr lang="ar-IQ" sz="2500" dirty="0" smtClean="0">
                <a:latin typeface="Times New Roman" pitchFamily="18" charset="0"/>
                <a:cs typeface="Times New Roman" pitchFamily="18" charset="0"/>
              </a:rPr>
              <a:t>سطح حبیبات </a:t>
            </a:r>
            <a:r>
              <a:rPr lang="ar-IQ" sz="2500" dirty="0">
                <a:latin typeface="Times New Roman" pitchFamily="18" charset="0"/>
                <a:cs typeface="Times New Roman" pitchFamily="18" charset="0"/>
              </a:rPr>
              <a:t>الركام إلى حد ما على مقاومة الخرسانة. </a:t>
            </a:r>
            <a:endParaRPr lang="ar-IQ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sz="2500" dirty="0" smtClean="0">
                <a:latin typeface="Times New Roman" pitchFamily="18" charset="0"/>
                <a:cs typeface="Times New Roman" pitchFamily="18" charset="0"/>
              </a:rPr>
              <a:t>فإن </a:t>
            </a:r>
            <a:r>
              <a:rPr lang="ar-IQ" sz="2500" dirty="0">
                <a:latin typeface="Times New Roman" pitchFamily="18" charset="0"/>
                <a:cs typeface="Times New Roman" pitchFamily="18" charset="0"/>
              </a:rPr>
              <a:t>الحبیبات ذات الاسطح الناعمة لا </a:t>
            </a:r>
            <a:r>
              <a:rPr lang="ar-IQ" sz="2500" dirty="0" smtClean="0">
                <a:latin typeface="Times New Roman" pitchFamily="18" charset="0"/>
                <a:cs typeface="Times New Roman" pitchFamily="18" charset="0"/>
              </a:rPr>
              <a:t>تعطي الخرسانة قوة كما فى الحبیبات </a:t>
            </a:r>
            <a:r>
              <a:rPr lang="ar-IQ" sz="2500" dirty="0">
                <a:latin typeface="Times New Roman" pitchFamily="18" charset="0"/>
                <a:cs typeface="Times New Roman" pitchFamily="18" charset="0"/>
              </a:rPr>
              <a:t>ذات السطوح الخشنة قلیلا، وقد یرجع ذلك إلى قوة التماسك بین سطح </a:t>
            </a:r>
            <a:r>
              <a:rPr lang="ar-IQ" sz="2500" dirty="0" smtClean="0">
                <a:latin typeface="Times New Roman" pitchFamily="18" charset="0"/>
                <a:cs typeface="Times New Roman" pitchFamily="18" charset="0"/>
              </a:rPr>
              <a:t>حبیبات الركام مع </a:t>
            </a:r>
            <a:r>
              <a:rPr lang="ar-IQ" sz="2500" dirty="0">
                <a:latin typeface="Times New Roman" pitchFamily="18" charset="0"/>
                <a:cs typeface="Times New Roman" pitchFamily="18" charset="0"/>
              </a:rPr>
              <a:t>عجینة الأسمنت. </a:t>
            </a:r>
            <a:endParaRPr lang="ar-IQ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sz="2500" dirty="0" smtClean="0">
                <a:latin typeface="Times New Roman" pitchFamily="18" charset="0"/>
                <a:cs typeface="Times New Roman" pitchFamily="18" charset="0"/>
              </a:rPr>
              <a:t>       أما </a:t>
            </a:r>
            <a:r>
              <a:rPr lang="ar-IQ" sz="2500" dirty="0">
                <a:latin typeface="Times New Roman" pitchFamily="18" charset="0"/>
                <a:cs typeface="Times New Roman" pitchFamily="18" charset="0"/>
              </a:rPr>
              <a:t>بالنسبة للحبیبات ذات السطوح الناعمة فھي تحسن من قابلیة التشغیل </a:t>
            </a:r>
            <a:r>
              <a:rPr lang="ar-IQ" sz="2500" dirty="0" smtClean="0">
                <a:latin typeface="Times New Roman" pitchFamily="18" charset="0"/>
                <a:cs typeface="Times New Roman" pitchFamily="18" charset="0"/>
              </a:rPr>
              <a:t>للخرسانة حیث </a:t>
            </a:r>
            <a:r>
              <a:rPr lang="ar-IQ" sz="2500" dirty="0">
                <a:latin typeface="Times New Roman" pitchFamily="18" charset="0"/>
                <a:cs typeface="Times New Roman" pitchFamily="18" charset="0"/>
              </a:rPr>
              <a:t>أنھا تقلل من الاحتكاك بین الحبیبات والعجینة أثناء الخلط. وكذلك أیضا كلما زادت نسبة </a:t>
            </a:r>
            <a:r>
              <a:rPr lang="ar-IQ" sz="2500" dirty="0" smtClean="0">
                <a:latin typeface="Times New Roman" pitchFamily="18" charset="0"/>
                <a:cs typeface="Times New Roman" pitchFamily="18" charset="0"/>
              </a:rPr>
              <a:t>المسامیة فى </a:t>
            </a:r>
            <a:r>
              <a:rPr lang="ar-IQ" sz="2500" dirty="0">
                <a:latin typeface="Times New Roman" pitchFamily="18" charset="0"/>
                <a:cs typeface="Times New Roman" pitchFamily="18" charset="0"/>
              </a:rPr>
              <a:t>نسیج سطح حبیبات الركام قلت مقاومة الخرسانة المنتجة منھا عن حالة سطح الحبیبات ذو </a:t>
            </a:r>
            <a:r>
              <a:rPr lang="ar-IQ" sz="2500" dirty="0" smtClean="0">
                <a:latin typeface="Times New Roman" pitchFamily="18" charset="0"/>
                <a:cs typeface="Times New Roman" pitchFamily="18" charset="0"/>
              </a:rPr>
              <a:t>مسامیة قلیلة</a:t>
            </a:r>
            <a:r>
              <a:rPr lang="ar-IQ" sz="25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991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43608" y="404664"/>
            <a:ext cx="7858120" cy="6120680"/>
          </a:xfrm>
        </p:spPr>
        <p:txBody>
          <a:bodyPr>
            <a:normAutofit fontScale="62500" lnSpcReduction="20000"/>
          </a:bodyPr>
          <a:lstStyle/>
          <a:p>
            <a:pPr marL="82296" indent="0" algn="ctr">
              <a:buNone/>
            </a:pPr>
            <a:r>
              <a:rPr lang="ar-IQ" sz="5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وزن الركام</a:t>
            </a:r>
          </a:p>
          <a:p>
            <a:pPr marL="82296" indent="0" algn="r">
              <a:buNone/>
            </a:pPr>
            <a:r>
              <a:rPr lang="ar-IQ" sz="3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1- الركام </a:t>
            </a:r>
            <a:r>
              <a:rPr lang="ar-IQ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العادي </a:t>
            </a:r>
            <a:r>
              <a:rPr lang="ar-IQ" sz="3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الوزن</a:t>
            </a:r>
          </a:p>
          <a:p>
            <a:pPr marL="82296" indent="0" algn="r">
              <a:buNone/>
            </a:pPr>
            <a:r>
              <a:rPr lang="ar-IQ" sz="3500" dirty="0" smtClean="0">
                <a:latin typeface="Times New Roman" pitchFamily="18" charset="0"/>
                <a:cs typeface="Times New Roman" pitchFamily="18" charset="0"/>
              </a:rPr>
              <a:t>وھو الركام الذى یترواح وزنھ الحجمى ما بین  (1500 – 1800) كغم </a:t>
            </a:r>
            <a:r>
              <a:rPr lang="ar-IQ" sz="3500" dirty="0">
                <a:latin typeface="Times New Roman" pitchFamily="18" charset="0"/>
                <a:cs typeface="Times New Roman" pitchFamily="18" charset="0"/>
              </a:rPr>
              <a:t>/م 3 </a:t>
            </a:r>
            <a:endParaRPr lang="ar-IQ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sz="3500" dirty="0" smtClean="0">
                <a:latin typeface="Times New Roman" pitchFamily="18" charset="0"/>
                <a:cs typeface="Times New Roman" pitchFamily="18" charset="0"/>
              </a:rPr>
              <a:t>ومن </a:t>
            </a:r>
            <a:r>
              <a:rPr lang="ar-IQ" sz="3500" dirty="0">
                <a:latin typeface="Times New Roman" pitchFamily="18" charset="0"/>
                <a:cs typeface="Times New Roman" pitchFamily="18" charset="0"/>
              </a:rPr>
              <a:t>أكثر الأنواع استخداما </a:t>
            </a:r>
            <a:r>
              <a:rPr lang="ar-IQ" sz="3500" dirty="0" smtClean="0">
                <a:latin typeface="Times New Roman" pitchFamily="18" charset="0"/>
                <a:cs typeface="Times New Roman" pitchFamily="18" charset="0"/>
              </a:rPr>
              <a:t>الرمل </a:t>
            </a:r>
            <a:r>
              <a:rPr lang="ar-IQ" sz="3500" dirty="0">
                <a:latin typeface="Times New Roman" pitchFamily="18" charset="0"/>
                <a:cs typeface="Times New Roman" pitchFamily="18" charset="0"/>
              </a:rPr>
              <a:t>والحصى وكسر الأحجار الجیریة والكرانیت والبازلت ویطلق علیھ الركام الطبیعى والذى </a:t>
            </a:r>
            <a:r>
              <a:rPr lang="ar-IQ" sz="3500" dirty="0" smtClean="0">
                <a:latin typeface="Times New Roman" pitchFamily="18" charset="0"/>
                <a:cs typeface="Times New Roman" pitchFamily="18" charset="0"/>
              </a:rPr>
              <a:t>ینتج منھا الخرسانة </a:t>
            </a:r>
            <a:r>
              <a:rPr lang="ar-IQ" sz="3500" dirty="0">
                <a:latin typeface="Times New Roman" pitchFamily="18" charset="0"/>
                <a:cs typeface="Times New Roman" pitchFamily="18" charset="0"/>
              </a:rPr>
              <a:t>عادیة الوزن والتى لھا وحده وزن قد تصل إلى 2400 كغم /م 3</a:t>
            </a:r>
          </a:p>
          <a:p>
            <a:pPr marL="82296" indent="0" algn="r">
              <a:buNone/>
            </a:pPr>
            <a:r>
              <a:rPr lang="ar-IQ" sz="3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ar-IQ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الركام خفیف </a:t>
            </a:r>
            <a:r>
              <a:rPr lang="ar-IQ" sz="3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الوزن</a:t>
            </a:r>
          </a:p>
          <a:p>
            <a:pPr marL="82296" indent="0" algn="r">
              <a:buNone/>
            </a:pPr>
            <a:r>
              <a:rPr lang="ar-IQ" sz="3500" dirty="0" smtClean="0">
                <a:latin typeface="Times New Roman" pitchFamily="18" charset="0"/>
                <a:cs typeface="Times New Roman" pitchFamily="18" charset="0"/>
              </a:rPr>
              <a:t>ویسمى </a:t>
            </a:r>
            <a:r>
              <a:rPr lang="ar-IQ" sz="3500" dirty="0">
                <a:latin typeface="Times New Roman" pitchFamily="18" charset="0"/>
                <a:cs typeface="Times New Roman" pitchFamily="18" charset="0"/>
              </a:rPr>
              <a:t>الركام ذى الكثافة الحجمیة الأقل من 1100 كغم /م 3 </a:t>
            </a:r>
            <a:r>
              <a:rPr lang="ar-IQ" sz="3500" dirty="0" smtClean="0">
                <a:latin typeface="Times New Roman" pitchFamily="18" charset="0"/>
                <a:cs typeface="Times New Roman" pitchFamily="18" charset="0"/>
              </a:rPr>
              <a:t>ومنه الركام الطبیعي </a:t>
            </a:r>
            <a:r>
              <a:rPr lang="ar-IQ" sz="3500" dirty="0">
                <a:latin typeface="Times New Roman" pitchFamily="18" charset="0"/>
                <a:cs typeface="Times New Roman" pitchFamily="18" charset="0"/>
              </a:rPr>
              <a:t>مثل حجر </a:t>
            </a:r>
            <a:r>
              <a:rPr lang="ar-IQ" sz="3500" dirty="0" smtClean="0">
                <a:latin typeface="Times New Roman" pitchFamily="18" charset="0"/>
                <a:cs typeface="Times New Roman" pitchFamily="18" charset="0"/>
              </a:rPr>
              <a:t>الخفاف (500-  800) </a:t>
            </a:r>
            <a:r>
              <a:rPr lang="ar-IQ" sz="3500" dirty="0">
                <a:latin typeface="Times New Roman" pitchFamily="18" charset="0"/>
                <a:cs typeface="Times New Roman" pitchFamily="18" charset="0"/>
              </a:rPr>
              <a:t>كغم /م </a:t>
            </a:r>
            <a:r>
              <a:rPr lang="ar-IQ" sz="3500" dirty="0" smtClean="0">
                <a:latin typeface="Times New Roman" pitchFamily="18" charset="0"/>
                <a:cs typeface="Times New Roman" pitchFamily="18" charset="0"/>
              </a:rPr>
              <a:t>3 وخبث </a:t>
            </a:r>
            <a:r>
              <a:rPr lang="ar-IQ" sz="3500" dirty="0">
                <a:latin typeface="Times New Roman" pitchFamily="18" charset="0"/>
                <a:cs typeface="Times New Roman" pitchFamily="18" charset="0"/>
              </a:rPr>
              <a:t>البراكین ( </a:t>
            </a:r>
            <a:r>
              <a:rPr lang="ar-IQ" sz="3500" dirty="0" smtClean="0">
                <a:latin typeface="Times New Roman" pitchFamily="18" charset="0"/>
                <a:cs typeface="Times New Roman" pitchFamily="18" charset="0"/>
              </a:rPr>
              <a:t>600- 900 </a:t>
            </a:r>
            <a:r>
              <a:rPr lang="ar-IQ" sz="3500" dirty="0">
                <a:latin typeface="Times New Roman" pitchFamily="18" charset="0"/>
                <a:cs typeface="Times New Roman" pitchFamily="18" charset="0"/>
              </a:rPr>
              <a:t>كغم /م 3) </a:t>
            </a:r>
            <a:r>
              <a:rPr lang="ar-IQ" sz="3500" dirty="0" smtClean="0">
                <a:latin typeface="Times New Roman" pitchFamily="18" charset="0"/>
                <a:cs typeface="Times New Roman" pitchFamily="18" charset="0"/>
              </a:rPr>
              <a:t>ومنه </a:t>
            </a:r>
            <a:r>
              <a:rPr lang="ar-IQ" sz="3500" dirty="0">
                <a:latin typeface="Times New Roman" pitchFamily="18" charset="0"/>
                <a:cs typeface="Times New Roman" pitchFamily="18" charset="0"/>
              </a:rPr>
              <a:t>الصناعي بواسطة التسخین </a:t>
            </a:r>
            <a:r>
              <a:rPr lang="ar-IQ" sz="3500" dirty="0" smtClean="0">
                <a:latin typeface="Times New Roman" pitchFamily="18" charset="0"/>
                <a:cs typeface="Times New Roman" pitchFamily="18" charset="0"/>
              </a:rPr>
              <a:t>الحراري </a:t>
            </a:r>
            <a:r>
              <a:rPr lang="ar-IQ" sz="3500" dirty="0">
                <a:latin typeface="Times New Roman" pitchFamily="18" charset="0"/>
                <a:cs typeface="Times New Roman" pitchFamily="18" charset="0"/>
              </a:rPr>
              <a:t>عند درجات حرارة عالیة مثل الطین الممد ( </a:t>
            </a:r>
            <a:r>
              <a:rPr lang="ar-IQ" sz="3500" dirty="0" smtClean="0">
                <a:latin typeface="Times New Roman" pitchFamily="18" charset="0"/>
                <a:cs typeface="Times New Roman" pitchFamily="18" charset="0"/>
              </a:rPr>
              <a:t>400- 700 </a:t>
            </a:r>
            <a:r>
              <a:rPr lang="ar-IQ" sz="3500" dirty="0">
                <a:latin typeface="Times New Roman" pitchFamily="18" charset="0"/>
                <a:cs typeface="Times New Roman" pitchFamily="18" charset="0"/>
              </a:rPr>
              <a:t>كغم /م 3) والفیرمكیولایت </a:t>
            </a:r>
            <a:r>
              <a:rPr lang="ar-IQ" sz="3500" dirty="0" smtClean="0">
                <a:latin typeface="Times New Roman" pitchFamily="18" charset="0"/>
                <a:cs typeface="Times New Roman" pitchFamily="18" charset="0"/>
              </a:rPr>
              <a:t>(60- </a:t>
            </a:r>
            <a:r>
              <a:rPr lang="ar-IQ" sz="3500" dirty="0">
                <a:latin typeface="Times New Roman" pitchFamily="18" charset="0"/>
                <a:cs typeface="Times New Roman" pitchFamily="18" charset="0"/>
              </a:rPr>
              <a:t>130</a:t>
            </a:r>
            <a:r>
              <a:rPr lang="ar-IQ" sz="3500" dirty="0" smtClean="0">
                <a:latin typeface="Times New Roman" pitchFamily="18" charset="0"/>
                <a:cs typeface="Times New Roman" pitchFamily="18" charset="0"/>
              </a:rPr>
              <a:t>كغم </a:t>
            </a:r>
            <a:r>
              <a:rPr lang="ar-IQ" sz="3500" dirty="0">
                <a:latin typeface="Times New Roman" pitchFamily="18" charset="0"/>
                <a:cs typeface="Times New Roman" pitchFamily="18" charset="0"/>
              </a:rPr>
              <a:t>/م 3) </a:t>
            </a:r>
            <a:endParaRPr lang="ar-IQ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sz="3500" dirty="0" smtClean="0">
                <a:latin typeface="Times New Roman" pitchFamily="18" charset="0"/>
                <a:cs typeface="Times New Roman" pitchFamily="18" charset="0"/>
              </a:rPr>
              <a:t>حيث یستخدم هذا الركام فى إنتاج </a:t>
            </a:r>
            <a:r>
              <a:rPr lang="ar-IQ" sz="3500" dirty="0">
                <a:latin typeface="Times New Roman" pitchFamily="18" charset="0"/>
                <a:cs typeface="Times New Roman" pitchFamily="18" charset="0"/>
              </a:rPr>
              <a:t>الخرسانة خفیفة الوزن والمستخدمة للأغراض الانشائیة أو المعماریة أو فى أعمال المبانى </a:t>
            </a:r>
            <a:r>
              <a:rPr lang="ar-IQ" sz="3500" dirty="0" smtClean="0">
                <a:latin typeface="Times New Roman" pitchFamily="18" charset="0"/>
                <a:cs typeface="Times New Roman" pitchFamily="18" charset="0"/>
              </a:rPr>
              <a:t>أو </a:t>
            </a:r>
            <a:r>
              <a:rPr lang="ar-IQ" sz="3500" dirty="0">
                <a:latin typeface="Times New Roman" pitchFamily="18" charset="0"/>
                <a:cs typeface="Times New Roman" pitchFamily="18" charset="0"/>
              </a:rPr>
              <a:t>أعمال </a:t>
            </a:r>
            <a:r>
              <a:rPr lang="ar-IQ" sz="3500" dirty="0" smtClean="0">
                <a:latin typeface="Times New Roman" pitchFamily="18" charset="0"/>
                <a:cs typeface="Times New Roman" pitchFamily="18" charset="0"/>
              </a:rPr>
              <a:t>العزل </a:t>
            </a:r>
            <a:r>
              <a:rPr lang="ar-IQ" sz="3500" dirty="0">
                <a:latin typeface="Times New Roman" pitchFamily="18" charset="0"/>
                <a:cs typeface="Times New Roman" pitchFamily="18" charset="0"/>
              </a:rPr>
              <a:t>الحرارى وتلك الخرسانة یترواح وزنھا </a:t>
            </a:r>
            <a:r>
              <a:rPr lang="ar-IQ" sz="3500" dirty="0" smtClean="0">
                <a:latin typeface="Times New Roman" pitchFamily="18" charset="0"/>
                <a:cs typeface="Times New Roman" pitchFamily="18" charset="0"/>
              </a:rPr>
              <a:t>الحجمى </a:t>
            </a:r>
            <a:r>
              <a:rPr lang="ar-IQ" sz="3500" dirty="0">
                <a:latin typeface="Times New Roman" pitchFamily="18" charset="0"/>
                <a:cs typeface="Times New Roman" pitchFamily="18" charset="0"/>
              </a:rPr>
              <a:t>ما بین </a:t>
            </a:r>
            <a:r>
              <a:rPr lang="ar-IQ" sz="3500" dirty="0" smtClean="0">
                <a:latin typeface="Times New Roman" pitchFamily="18" charset="0"/>
                <a:cs typeface="Times New Roman" pitchFamily="18" charset="0"/>
              </a:rPr>
              <a:t>180- </a:t>
            </a:r>
            <a:r>
              <a:rPr lang="ar-IQ" sz="3500" dirty="0">
                <a:latin typeface="Times New Roman" pitchFamily="18" charset="0"/>
                <a:cs typeface="Times New Roman" pitchFamily="18" charset="0"/>
              </a:rPr>
              <a:t>300 كغم /م 3</a:t>
            </a:r>
          </a:p>
          <a:p>
            <a:pPr marL="82296" indent="0" algn="r">
              <a:buNone/>
            </a:pPr>
            <a:r>
              <a:rPr lang="ar-IQ" sz="3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3- </a:t>
            </a:r>
            <a:r>
              <a:rPr lang="ar-IQ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الركام الثقیل الوزن </a:t>
            </a:r>
            <a:endParaRPr lang="ar-IQ" sz="35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sz="3500" dirty="0" smtClean="0">
                <a:latin typeface="Times New Roman" pitchFamily="18" charset="0"/>
                <a:cs typeface="Times New Roman" pitchFamily="18" charset="0"/>
              </a:rPr>
              <a:t>ھو </a:t>
            </a:r>
            <a:r>
              <a:rPr lang="ar-IQ" sz="3500" dirty="0">
                <a:latin typeface="Times New Roman" pitchFamily="18" charset="0"/>
                <a:cs typeface="Times New Roman" pitchFamily="18" charset="0"/>
              </a:rPr>
              <a:t>الركام الذى یزید </a:t>
            </a:r>
            <a:r>
              <a:rPr lang="ar-IQ" sz="3500" dirty="0" smtClean="0">
                <a:latin typeface="Times New Roman" pitchFamily="18" charset="0"/>
                <a:cs typeface="Times New Roman" pitchFamily="18" charset="0"/>
              </a:rPr>
              <a:t>وزنه الحجمي </a:t>
            </a:r>
            <a:r>
              <a:rPr lang="ar-IQ" sz="3500" dirty="0">
                <a:latin typeface="Times New Roman" pitchFamily="18" charset="0"/>
                <a:cs typeface="Times New Roman" pitchFamily="18" charset="0"/>
              </a:rPr>
              <a:t>عن 2800 كغم /م 3 ومن الركام الثقیل خام الحدید ومعادن </a:t>
            </a:r>
            <a:r>
              <a:rPr lang="ar-IQ" sz="3500" dirty="0" smtClean="0">
                <a:latin typeface="Times New Roman" pitchFamily="18" charset="0"/>
                <a:cs typeface="Times New Roman" pitchFamily="18" charset="0"/>
              </a:rPr>
              <a:t>الباریوم وقطع </a:t>
            </a:r>
            <a:r>
              <a:rPr lang="ar-IQ" sz="3500" dirty="0">
                <a:latin typeface="Times New Roman" pitchFamily="18" charset="0"/>
                <a:cs typeface="Times New Roman" pitchFamily="18" charset="0"/>
              </a:rPr>
              <a:t>الحدید المصنعة ، ویستعمل ھذا الركام لإنتاج الخرسانة ثقیلة الوزن والتى لھا كثافة تزید </a:t>
            </a:r>
            <a:r>
              <a:rPr lang="ar-IQ" sz="3500" dirty="0" smtClean="0">
                <a:latin typeface="Times New Roman" pitchFamily="18" charset="0"/>
                <a:cs typeface="Times New Roman" pitchFamily="18" charset="0"/>
              </a:rPr>
              <a:t>عن 3000 </a:t>
            </a:r>
            <a:r>
              <a:rPr lang="ar-IQ" sz="3500" dirty="0">
                <a:latin typeface="Times New Roman" pitchFamily="18" charset="0"/>
                <a:cs typeface="Times New Roman" pitchFamily="18" charset="0"/>
              </a:rPr>
              <a:t>كغم /م 3 والمستخدمة فى المنشآت الحامیة للإشعاعات الذریة والخطیرة.</a:t>
            </a:r>
            <a:endParaRPr lang="en-US" sz="3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0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188640"/>
            <a:ext cx="7498080" cy="936104"/>
          </a:xfrm>
        </p:spPr>
        <p:txBody>
          <a:bodyPr>
            <a:normAutofit/>
          </a:bodyPr>
          <a:lstStyle/>
          <a:p>
            <a:pPr algn="ctr"/>
            <a:r>
              <a:rPr lang="ar-IQ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بعض انواع الركام المعروفة 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15616" y="1052736"/>
            <a:ext cx="7818072" cy="5195664"/>
          </a:xfrm>
        </p:spPr>
        <p:txBody>
          <a:bodyPr>
            <a:normAutofit fontScale="77500" lnSpcReduction="20000"/>
          </a:bodyPr>
          <a:lstStyle/>
          <a:p>
            <a:pPr marL="82296" indent="0" algn="r">
              <a:buNone/>
            </a:pPr>
            <a:r>
              <a:rPr lang="ar-IQ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الرمل:</a:t>
            </a:r>
          </a:p>
          <a:p>
            <a:pPr marL="82296" indent="0" algn="r">
              <a:buNone/>
            </a:pP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یعتبر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الرمل من أنواع الركام الناعم الطبیعى والعادى الوزن ، وأیضا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یعد من الصخور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الرسوبیة وھي حبیبات معدنیة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معظم مكوناتها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من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السلیكا (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ثا ني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أوكسید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السلیكون)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 algn="r">
              <a:buNone/>
            </a:pP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ویستخرج الرمل عموما من مترسبات الأنھار ومن الكثبان الرملیة ورمال الصحراء ، ولكن رمال مترسبات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الأنھار ھى الأكثر انواع الركام شیوعًا وملائمة للاعمال الخرسانیة المختلفة. وبعد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إستخراج الرمال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من مصادرھا یدویا أو میكانیكا یتم فصل الرمل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المطلوب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عن الركام الخشن والكبیر بالنخل</a:t>
            </a:r>
          </a:p>
          <a:p>
            <a:pPr marL="82296" indent="0" algn="r">
              <a:buNone/>
            </a:pP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على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منخل ٤,٧٥ مم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 algn="r">
              <a:buNone/>
            </a:pPr>
            <a:r>
              <a:rPr lang="ar-IQ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الحصى: </a:t>
            </a:r>
          </a:p>
          <a:p>
            <a:pPr marL="82296" indent="0" algn="r">
              <a:buNone/>
            </a:pP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من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الصخور الرسوبیة السلیسیة كالرمل وبمقاس یحتجز على المنخل القیاسى 4.75 مم أثناء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فصله من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الرمل ، ومعظم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حبیباته مستدیرة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أو غیر منتظمة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وسطحه ناعم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وھو ركام عادى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الوزن ویستخرج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من نفس مصادر استخراج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الرمل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وھو من أكثر الأنواع استخداما فى الخرسانة كركام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خشن كبیر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486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35608" y="404664"/>
            <a:ext cx="7498080" cy="5843736"/>
          </a:xfrm>
        </p:spPr>
        <p:txBody>
          <a:bodyPr>
            <a:normAutofit fontScale="70000" lnSpcReduction="20000"/>
          </a:bodyPr>
          <a:lstStyle/>
          <a:p>
            <a:pPr marL="82296" indent="0" algn="r">
              <a:buNone/>
            </a:pPr>
            <a:r>
              <a:rPr lang="ar-IQ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الاحجار المكسرة: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الأحجار المكسرة غالبا ما تستخدم فى أعمال الخرسانات كركام خشن بدیل للحصى </a:t>
            </a:r>
            <a:endParaRPr lang="ar-IQ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ومن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أھم انواع الأحجار المكسرة والمستخدمة كركام بالخرسانة ھى كما یلى :</a:t>
            </a:r>
          </a:p>
          <a:p>
            <a:pPr marL="82296" indent="0" algn="r">
              <a:buNone/>
            </a:pPr>
            <a:r>
              <a:rPr lang="ar-IQ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ar-IQ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الحجر </a:t>
            </a:r>
            <a:r>
              <a:rPr lang="ar-IQ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الجیري: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وھو أكثر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أنواع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الأحجار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الكربونیة إنتشارا والحجر الجيري اساسا من</a:t>
            </a:r>
            <a:endParaRPr lang="ar-IQ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الكالسیت (كربونات كالسیوم) </a:t>
            </a:r>
            <a:endParaRPr lang="ar-IQ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2. الجرانیت: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وھو من الصخور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الناریة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المتداخلة طبیعیًا من الأحجار المعدنیة من السیلیكا والتى لھا عناصرھا المعدنیة الكوارتز والفلدسبار وتلك العناصر لھا صلادة عالیة جدًا ، والتى تكون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صخور الجرانیت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والتى بعد تكسیرھا تنتج ركامًا ممتازا لأعمال الخرسانة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لأنه:</a:t>
            </a:r>
            <a:endParaRPr lang="ar-IQ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له حبیبات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متوسطة وكبیرة قویة وینتج بالتھشیم حبیبات متقاربة الحجم.</a:t>
            </a:r>
          </a:p>
          <a:p>
            <a:pPr marL="82296" indent="0" algn="r">
              <a:buNone/>
            </a:pP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- لھ مسامیة ودرجة إمتصاص منخفضة جدًا (كثافة عالیة)</a:t>
            </a:r>
            <a:endParaRPr lang="ar-IQ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dirty="0">
                <a:latin typeface="Times New Roman" pitchFamily="18" charset="0"/>
                <a:cs typeface="Times New Roman" pitchFamily="18" charset="0"/>
              </a:rPr>
              <a:t>- لا یتفاعل قلویًا مع الأسمنت.</a:t>
            </a:r>
          </a:p>
          <a:p>
            <a:pPr marL="82296" indent="0" algn="r">
              <a:buNone/>
            </a:pPr>
            <a:r>
              <a:rPr lang="ar-IQ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3. البازلت: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وھو من الصخور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الناریة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الطبیعیة وھي احجار معدنیة ذات المحتوى العالي من الكالسیوم ومنخفضة المحتوى من السیلیكا. وحبیبات البازلت صغیرة صلدة ینتج عنھا ركام جید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الاستخدام كركام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خشن فى الخرسانات المختلفة. وبالرغم من تواجد الزجاج ضمن عناصر أحجار البازلت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إلا أنه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فى حالة متعادلة ، ولا تسبب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حبیباته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تفاعلا قلویًا مع الأسمنت البورتلاندي.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170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43608" y="476672"/>
            <a:ext cx="7890080" cy="5771728"/>
          </a:xfrm>
        </p:spPr>
        <p:txBody>
          <a:bodyPr>
            <a:noAutofit/>
          </a:bodyPr>
          <a:lstStyle/>
          <a:p>
            <a:pPr marL="82296" indent="0" algn="r">
              <a:buNone/>
            </a:pPr>
            <a:r>
              <a:rPr lang="ar-IQ" sz="23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4. الحجر </a:t>
            </a:r>
            <a:r>
              <a:rPr lang="ar-IQ" sz="23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الرملى: 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وھو من الصخ ور الرسوبیة . ویتكون الحجر </a:t>
            </a:r>
            <a:r>
              <a:rPr lang="ar-IQ" sz="2300" dirty="0" smtClean="0">
                <a:latin typeface="Times New Roman" pitchFamily="18" charset="0"/>
                <a:cs typeface="Times New Roman" pitchFamily="18" charset="0"/>
              </a:rPr>
              <a:t>الرملي 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من حبیبات من الصخور فى مقاس حجم الرمل. وغالبا یستخدم الحجر الرملي الذى </a:t>
            </a:r>
            <a:r>
              <a:rPr lang="ar-IQ" sz="2300" dirty="0" smtClean="0">
                <a:latin typeface="Times New Roman" pitchFamily="18" charset="0"/>
                <a:cs typeface="Times New Roman" pitchFamily="18" charset="0"/>
              </a:rPr>
              <a:t>أساسه 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الكوارتز </a:t>
            </a:r>
            <a:r>
              <a:rPr lang="ar-IQ" sz="2300" dirty="0" smtClean="0">
                <a:latin typeface="Times New Roman" pitchFamily="18" charset="0"/>
                <a:cs typeface="Times New Roman" pitchFamily="18" charset="0"/>
              </a:rPr>
              <a:t>ومادته 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اللاحمة </a:t>
            </a:r>
            <a:r>
              <a:rPr lang="ar-IQ" sz="2300" dirty="0" smtClean="0">
                <a:latin typeface="Times New Roman" pitchFamily="18" charset="0"/>
                <a:cs typeface="Times New Roman" pitchFamily="18" charset="0"/>
              </a:rPr>
              <a:t>السلیكا كركام 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بالخرسانة بدرجة مقبولة عن الأنواع الأخرى ذات المسامیة ودرجة الامتصاص </a:t>
            </a:r>
            <a:r>
              <a:rPr lang="ar-IQ" sz="2300" dirty="0" smtClean="0">
                <a:latin typeface="Times New Roman" pitchFamily="18" charset="0"/>
                <a:cs typeface="Times New Roman" pitchFamily="18" charset="0"/>
              </a:rPr>
              <a:t>العالیة للرطوبة 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والتى لھا تأثیر مباشر على خواص وجودة الخرسانة المنتجة.</a:t>
            </a:r>
          </a:p>
          <a:p>
            <a:pPr marL="82296" indent="0" algn="r">
              <a:buNone/>
            </a:pPr>
            <a:r>
              <a:rPr lang="ar-IQ" sz="23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5. الحجر </a:t>
            </a:r>
            <a:r>
              <a:rPr lang="ar-IQ" sz="23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الخفاف: 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وھو </a:t>
            </a:r>
            <a:r>
              <a:rPr lang="ar-IQ" sz="2300">
                <a:latin typeface="Times New Roman" pitchFamily="18" charset="0"/>
                <a:cs typeface="Times New Roman" pitchFamily="18" charset="0"/>
              </a:rPr>
              <a:t>ركام </a:t>
            </a:r>
            <a:r>
              <a:rPr lang="ar-IQ" sz="2300" smtClean="0">
                <a:latin typeface="Times New Roman" pitchFamily="18" charset="0"/>
                <a:cs typeface="Times New Roman" pitchFamily="18" charset="0"/>
              </a:rPr>
              <a:t>طبيعي 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یستخرج من المحاجر باحجام صغیرة نسبیا. وھو من نوع الركام خفیف الوزن والذى یستخدم فى إنتاج الخرسانة خفیفة الوزن ، یرجع الوزن الخفیف </a:t>
            </a:r>
            <a:r>
              <a:rPr lang="ar-IQ" sz="2300" dirty="0" smtClean="0">
                <a:latin typeface="Times New Roman" pitchFamily="18" charset="0"/>
                <a:cs typeface="Times New Roman" pitchFamily="18" charset="0"/>
              </a:rPr>
              <a:t>من الطبیعة 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الخلویة والمسامیة العالیة لتكوین لھذا الركام.</a:t>
            </a:r>
          </a:p>
          <a:p>
            <a:pPr marL="82296" indent="0" algn="r">
              <a:buNone/>
            </a:pPr>
            <a:r>
              <a:rPr lang="ar-IQ" sz="23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6. خامات الحدید: 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وھى من </a:t>
            </a:r>
            <a:r>
              <a:rPr lang="ar-IQ" sz="2300" dirty="0" smtClean="0">
                <a:latin typeface="Times New Roman" pitchFamily="18" charset="0"/>
                <a:cs typeface="Times New Roman" pitchFamily="18" charset="0"/>
              </a:rPr>
              <a:t>مجموعة 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الصخور الناریة والطبیعیة والتى لھا كثافة عالیة جدًا إذا ما قورنت بالأحجار المكسرة التقلیدیة السابقة ، ولھذا فإن خامات الحدید المكسرة ومعادن </a:t>
            </a:r>
            <a:r>
              <a:rPr lang="ar-IQ" sz="2300" dirty="0" smtClean="0">
                <a:latin typeface="Times New Roman" pitchFamily="18" charset="0"/>
                <a:cs typeface="Times New Roman" pitchFamily="18" charset="0"/>
              </a:rPr>
              <a:t>الباریوم وخامات 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التیتانیوم تستخدم كركام خشن ثقیل الوزن لإنتاج الخرسانة ثقلیة الوزن.</a:t>
            </a:r>
          </a:p>
          <a:p>
            <a:pPr marL="82296" indent="0" algn="r">
              <a:buNone/>
            </a:pPr>
            <a:r>
              <a:rPr lang="ar-IQ" sz="23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7. الركام الصناعي: 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وھو ركام ي</a:t>
            </a:r>
            <a:r>
              <a:rPr lang="ar-IQ" sz="2300" dirty="0" smtClean="0">
                <a:latin typeface="Times New Roman" pitchFamily="18" charset="0"/>
                <a:cs typeface="Times New Roman" pitchFamily="18" charset="0"/>
              </a:rPr>
              <a:t>نتج 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من مخلفات صناعیة ( مثل خبث الافران العالیة) او من اعادة تدویر مواد اخرى ( مثل الزجاج والمطاط و الخرسانة القدیمة) او من اجراء عملیات صناعیة </a:t>
            </a:r>
            <a:r>
              <a:rPr lang="ar-IQ" sz="2300" dirty="0" smtClean="0">
                <a:latin typeface="Times New Roman" pitchFamily="18" charset="0"/>
                <a:cs typeface="Times New Roman" pitchFamily="18" charset="0"/>
              </a:rPr>
              <a:t>لمواد موجودة 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في الطبیعة ( مثل الطین الممدد).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3759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477</TotalTime>
  <Words>1198</Words>
  <Application>Microsoft Office PowerPoint</Application>
  <PresentationFormat>On-screen Show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انقلاب</vt:lpstr>
      <vt:lpstr>PowerPoint Presentation</vt:lpstr>
      <vt:lpstr>تصنيف الركام </vt:lpstr>
      <vt:lpstr>PowerPoint Presentation</vt:lpstr>
      <vt:lpstr>PowerPoint Presentation</vt:lpstr>
      <vt:lpstr>PowerPoint Presentation</vt:lpstr>
      <vt:lpstr>PowerPoint Presentation</vt:lpstr>
      <vt:lpstr>بعض انواع الركام المعروفة </vt:lpstr>
      <vt:lpstr>PowerPoint Presentation</vt:lpstr>
      <vt:lpstr>PowerPoint Presentation</vt:lpstr>
      <vt:lpstr>خواص الركام إن خواص الركام الطبيعية والتي تؤثر على جودة الخرسانة تنحصر فى الآتي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wassan</dc:creator>
  <cp:lastModifiedBy>Maher</cp:lastModifiedBy>
  <cp:revision>22</cp:revision>
  <dcterms:created xsi:type="dcterms:W3CDTF">2020-06-05T13:42:16Z</dcterms:created>
  <dcterms:modified xsi:type="dcterms:W3CDTF">2020-06-21T10:03:38Z</dcterms:modified>
</cp:coreProperties>
</file>